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22" r:id="rId2"/>
    <p:sldId id="426" r:id="rId3"/>
    <p:sldId id="438" r:id="rId4"/>
    <p:sldId id="300" r:id="rId5"/>
    <p:sldId id="427" r:id="rId6"/>
    <p:sldId id="431" r:id="rId7"/>
    <p:sldId id="429" r:id="rId8"/>
    <p:sldId id="424" r:id="rId9"/>
    <p:sldId id="430" r:id="rId10"/>
    <p:sldId id="432" r:id="rId11"/>
    <p:sldId id="433" r:id="rId12"/>
    <p:sldId id="434" r:id="rId13"/>
    <p:sldId id="435" r:id="rId14"/>
    <p:sldId id="436" r:id="rId15"/>
    <p:sldId id="437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7" autoAdjust="0"/>
    <p:restoredTop sz="94946" autoAdjust="0"/>
  </p:normalViewPr>
  <p:slideViewPr>
    <p:cSldViewPr>
      <p:cViewPr varScale="1">
        <p:scale>
          <a:sx n="102" d="100"/>
          <a:sy n="102" d="100"/>
        </p:scale>
        <p:origin x="1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4" d="100"/>
          <a:sy n="34" d="100"/>
        </p:scale>
        <p:origin x="-3019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37552-A86F-444E-A623-0B961094B15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0FEA5-91B3-4D0C-96CF-E0ABAC627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9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58845-3C27-42E1-985B-378B2DE8CD63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6782A-9BAE-475B-94F6-AD1F561ED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0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7864-E3F7-46FA-96EF-B278B293DDF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C66A-4CE9-41D3-BB96-B6525DC53D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0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7864-E3F7-46FA-96EF-B278B293DDF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C66A-4CE9-41D3-BB96-B6525DC53D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44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7864-E3F7-46FA-96EF-B278B293DDF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C66A-4CE9-41D3-BB96-B6525DC53D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574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bitech\Pictures\v32+40%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9" y="6456043"/>
            <a:ext cx="2360267" cy="33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47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bitech\Pictures\v32+40%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9" y="6456043"/>
            <a:ext cx="2360267" cy="33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574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bitech\Pictures\v32+40%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9" y="6456043"/>
            <a:ext cx="2360267" cy="33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5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7864-E3F7-46FA-96EF-B278B293DDF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C66A-4CE9-41D3-BB96-B6525DC53D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5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7864-E3F7-46FA-96EF-B278B293DDF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C66A-4CE9-41D3-BB96-B6525DC53D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2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7864-E3F7-46FA-96EF-B278B293DDF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C66A-4CE9-41D3-BB96-B6525DC53D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30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7864-E3F7-46FA-96EF-B278B293DDF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C66A-4CE9-41D3-BB96-B6525DC53D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7864-E3F7-46FA-96EF-B278B293DDF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C66A-4CE9-41D3-BB96-B6525DC53D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5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7864-E3F7-46FA-96EF-B278B293DDF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C66A-4CE9-41D3-BB96-B6525DC53D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03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7864-E3F7-46FA-96EF-B278B293DDF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C66A-4CE9-41D3-BB96-B6525DC53D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7864-E3F7-46FA-96EF-B278B293DDF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C66A-4CE9-41D3-BB96-B6525DC53D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40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37864-E3F7-46FA-96EF-B278B293DDF4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AC66A-4CE9-41D3-BB96-B6525DC53D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1520" y="6594208"/>
            <a:ext cx="3071834" cy="2637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875"/>
              </a:spcBef>
              <a:buClr>
                <a:srgbClr val="FFFFFF"/>
              </a:buClr>
              <a:buFont typeface="Calibri" charset="-5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 b="1" dirty="0" smtClean="0">
                <a:solidFill>
                  <a:schemeClr val="bg1">
                    <a:lumMod val="50000"/>
                  </a:schemeClr>
                </a:solidFill>
                <a:latin typeface="Calibri" charset="-52"/>
              </a:rPr>
              <a:t>Strictly</a:t>
            </a:r>
            <a:r>
              <a:rPr lang="en-GB" sz="1100" b="1" baseline="0" dirty="0" smtClean="0">
                <a:solidFill>
                  <a:schemeClr val="bg1">
                    <a:lumMod val="50000"/>
                  </a:schemeClr>
                </a:solidFill>
                <a:latin typeface="Calibri" charset="-52"/>
              </a:rPr>
              <a:t> Confidential    </a:t>
            </a:r>
            <a:endParaRPr lang="en-GB" sz="1100" b="1" dirty="0">
              <a:solidFill>
                <a:schemeClr val="bg1">
                  <a:lumMod val="50000"/>
                </a:schemeClr>
              </a:solidFill>
              <a:latin typeface="Calibri" charset="-5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00694" y="6594209"/>
            <a:ext cx="3071834" cy="2637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875"/>
              </a:spcBef>
              <a:buClr>
                <a:srgbClr val="FFFFFF"/>
              </a:buClr>
              <a:buFont typeface="Calibri" charset="-5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 b="1" dirty="0">
                <a:solidFill>
                  <a:schemeClr val="bg1">
                    <a:lumMod val="50000"/>
                  </a:schemeClr>
                </a:solidFill>
                <a:latin typeface="Calibri" charset="-52"/>
              </a:rPr>
              <a:t>©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alibri" charset="-52"/>
              </a:rPr>
              <a:t>MIM</a:t>
            </a:r>
            <a:r>
              <a:rPr lang="en-GB" sz="1100" b="1" dirty="0" smtClean="0">
                <a:solidFill>
                  <a:schemeClr val="bg1">
                    <a:lumMod val="50000"/>
                  </a:schemeClr>
                </a:solidFill>
                <a:latin typeface="Calibri" charset="-52"/>
              </a:rPr>
              <a:t>, </a:t>
            </a:r>
            <a:r>
              <a:rPr lang="en-GB" sz="1100" b="1" dirty="0">
                <a:solidFill>
                  <a:schemeClr val="bg1">
                    <a:lumMod val="50000"/>
                  </a:schemeClr>
                </a:solidFill>
                <a:latin typeface="Calibri" charset="-52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5694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5" r:id="rId13"/>
    <p:sldLayoutId id="2147483666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994067" y="6492875"/>
            <a:ext cx="2133600" cy="365125"/>
          </a:xfrm>
        </p:spPr>
        <p:txBody>
          <a:bodyPr/>
          <a:lstStyle/>
          <a:p>
            <a:fld id="{29166ED2-A249-4250-A234-764D9870161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223895"/>
            <a:ext cx="87292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Компанией МИМ создан автономный Мобильный комплекс детонационного нанесения покрытий в форм-факторе 40-футового </a:t>
            </a:r>
            <a:r>
              <a:rPr lang="ru-RU" dirty="0"/>
              <a:t>морского контейнера, что </a:t>
            </a:r>
            <a:r>
              <a:rPr lang="ru-RU" dirty="0" smtClean="0"/>
              <a:t>на </a:t>
            </a:r>
            <a:r>
              <a:rPr lang="ru-RU" dirty="0"/>
              <a:t>сегодня </a:t>
            </a:r>
            <a:r>
              <a:rPr lang="ru-RU" dirty="0" smtClean="0"/>
              <a:t>не </a:t>
            </a:r>
            <a:r>
              <a:rPr lang="ru-RU" dirty="0"/>
              <a:t>имеет аналогов. </a:t>
            </a:r>
            <a:endParaRPr lang="ru-RU" dirty="0" smtClean="0"/>
          </a:p>
          <a:p>
            <a:r>
              <a:rPr lang="ru-RU" dirty="0" smtClean="0"/>
              <a:t>Преимущество детонационного нанесения – проникновение наносимых материалов в кристаллическую решетку объекта.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91223"/>
            <a:ext cx="5400600" cy="3611651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6" y="43079"/>
            <a:ext cx="1097915" cy="11049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983007" y="332096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Manufacturing and Trading Company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МІМ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LTD</a:t>
            </a:r>
            <a:endParaRPr lang="ru-RU" sz="11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274" y="96764"/>
            <a:ext cx="980158" cy="10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994067" y="6492875"/>
            <a:ext cx="2133600" cy="365125"/>
          </a:xfrm>
        </p:spPr>
        <p:txBody>
          <a:bodyPr/>
          <a:lstStyle/>
          <a:p>
            <a:fld id="{29166ED2-A249-4250-A234-764D9870161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63" y="1277895"/>
            <a:ext cx="7992888" cy="52281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1037" y="523221"/>
            <a:ext cx="8640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r>
              <a:rPr lang="ru-RU" sz="1600" b="1" dirty="0"/>
              <a:t>Ниже </a:t>
            </a:r>
            <a:r>
              <a:rPr lang="ru-RU" sz="1600" b="1" dirty="0" smtClean="0"/>
              <a:t>показано применение детонационного напыления в разных областях промышленности:</a:t>
            </a:r>
            <a:endParaRPr lang="ru-RU" sz="1600" b="1" dirty="0"/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147" y="68497"/>
            <a:ext cx="576064" cy="62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1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994067" y="6492875"/>
            <a:ext cx="2133600" cy="365125"/>
          </a:xfrm>
        </p:spPr>
        <p:txBody>
          <a:bodyPr/>
          <a:lstStyle/>
          <a:p>
            <a:fld id="{29166ED2-A249-4250-A234-764D9870161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45" y="1324475"/>
            <a:ext cx="8437967" cy="4840877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848" y="199032"/>
            <a:ext cx="576064" cy="62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994067" y="6492875"/>
            <a:ext cx="2133600" cy="365125"/>
          </a:xfrm>
        </p:spPr>
        <p:txBody>
          <a:bodyPr/>
          <a:lstStyle/>
          <a:p>
            <a:fld id="{29166ED2-A249-4250-A234-764D9870161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22" y="1364328"/>
            <a:ext cx="8728681" cy="3792864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848" y="206394"/>
            <a:ext cx="576064" cy="62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994067" y="6492875"/>
            <a:ext cx="2133600" cy="365125"/>
          </a:xfrm>
        </p:spPr>
        <p:txBody>
          <a:bodyPr/>
          <a:lstStyle/>
          <a:p>
            <a:fld id="{29166ED2-A249-4250-A234-764D9870161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45079"/>
            <a:ext cx="8725999" cy="436300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477" y="174367"/>
            <a:ext cx="576064" cy="62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994067" y="6492875"/>
            <a:ext cx="2133600" cy="365125"/>
          </a:xfrm>
        </p:spPr>
        <p:txBody>
          <a:bodyPr/>
          <a:lstStyle/>
          <a:p>
            <a:fld id="{29166ED2-A249-4250-A234-764D9870161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25" y="1251328"/>
            <a:ext cx="8632910" cy="5091758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71" y="177491"/>
            <a:ext cx="576064" cy="62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994067" y="6492875"/>
            <a:ext cx="2133600" cy="365125"/>
          </a:xfrm>
        </p:spPr>
        <p:txBody>
          <a:bodyPr/>
          <a:lstStyle/>
          <a:p>
            <a:fld id="{29166ED2-A249-4250-A234-764D9870161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4510" y="1523833"/>
            <a:ext cx="77039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Одним из преимуществ нашего мобильного комплекса детонационного нанесения покрытий является возможность размещения его в любых труднодоступных местах добычи углеводородов с полным сохранением функционала, что позволяет экономить финансовые и трудовые ресурсы.</a:t>
            </a:r>
          </a:p>
          <a:p>
            <a:endParaRPr lang="ru-RU" sz="2400" b="1" dirty="0"/>
          </a:p>
          <a:p>
            <a:pPr algn="ctr"/>
            <a:r>
              <a:rPr lang="ru-RU" sz="2400" b="1" dirty="0" smtClean="0"/>
              <a:t>Важно  !</a:t>
            </a:r>
          </a:p>
          <a:p>
            <a:r>
              <a:rPr lang="ru-RU" sz="2400" b="1" dirty="0" smtClean="0"/>
              <a:t>В случае, если Заказчик даст Техническое задание, мы готовы разработать технологию нанесения покрытий</a:t>
            </a:r>
            <a:r>
              <a:rPr lang="ru-RU" sz="2400" b="1" dirty="0"/>
              <a:t> </a:t>
            </a:r>
            <a:r>
              <a:rPr lang="ru-RU" sz="2400" b="1" dirty="0" smtClean="0"/>
              <a:t>в соответствии с требованиями  на условиях опытно-конструкторской разработки.</a:t>
            </a:r>
            <a:endParaRPr lang="en-US" sz="2400" b="1" dirty="0"/>
          </a:p>
        </p:txBody>
      </p:sp>
      <p:pic>
        <p:nvPicPr>
          <p:cNvPr id="12" name="Рисунок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848" y="268490"/>
            <a:ext cx="576064" cy="62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994067" y="6492875"/>
            <a:ext cx="2133600" cy="365125"/>
          </a:xfrm>
        </p:spPr>
        <p:txBody>
          <a:bodyPr/>
          <a:lstStyle/>
          <a:p>
            <a:fld id="{29166ED2-A249-4250-A234-764D9870161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1227404"/>
            <a:ext cx="7465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области нанесения покрытий методами детонации </a:t>
            </a:r>
            <a:r>
              <a:rPr lang="ru-RU" b="1" dirty="0" smtClean="0"/>
              <a:t>наша компания бросает </a:t>
            </a:r>
            <a:r>
              <a:rPr lang="ru-RU" b="1" dirty="0"/>
              <a:t>вызов мировому лидеру в этой области – компании PRAXAIR.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09" y="2156057"/>
            <a:ext cx="4776617" cy="31943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6281" y="2237875"/>
            <a:ext cx="36971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Основная сложность применения детонационного нанесения покрытия заключается в отработке технологии, которая включает в себя:</a:t>
            </a:r>
          </a:p>
          <a:p>
            <a:r>
              <a:rPr lang="ru-RU" sz="1600" dirty="0" smtClean="0"/>
              <a:t>- выбор наносимого </a:t>
            </a:r>
            <a:r>
              <a:rPr lang="ru-RU" sz="1600" dirty="0"/>
              <a:t>материала;</a:t>
            </a:r>
          </a:p>
          <a:p>
            <a:r>
              <a:rPr lang="ru-RU" sz="1600" dirty="0" smtClean="0"/>
              <a:t>- определение параметров </a:t>
            </a:r>
            <a:r>
              <a:rPr lang="ru-RU" sz="1600" dirty="0"/>
              <a:t>многокомпонентной газовой смеси;</a:t>
            </a:r>
          </a:p>
          <a:p>
            <a:r>
              <a:rPr lang="ru-RU" sz="1600" dirty="0" smtClean="0"/>
              <a:t>- </a:t>
            </a:r>
            <a:r>
              <a:rPr lang="ru-RU" sz="1600" dirty="0"/>
              <a:t>отработку временной диаграммы циклического процесса;</a:t>
            </a:r>
          </a:p>
          <a:p>
            <a:r>
              <a:rPr lang="ru-RU" sz="1600" dirty="0" smtClean="0"/>
              <a:t>- </a:t>
            </a:r>
            <a:r>
              <a:rPr lang="ru-RU" sz="1600" dirty="0"/>
              <a:t>разработку </a:t>
            </a:r>
            <a:r>
              <a:rPr lang="ru-RU" sz="1600" dirty="0" smtClean="0"/>
              <a:t>манипуляторов </a:t>
            </a:r>
            <a:r>
              <a:rPr lang="ru-RU" sz="1600" dirty="0"/>
              <a:t>детонационного устройства и </a:t>
            </a:r>
            <a:r>
              <a:rPr lang="ru-RU" sz="1600" dirty="0" smtClean="0"/>
              <a:t>напыляемой детали;</a:t>
            </a:r>
          </a:p>
          <a:p>
            <a:r>
              <a:rPr lang="ru-RU" sz="1600" dirty="0" smtClean="0"/>
              <a:t>- создание </a:t>
            </a:r>
            <a:r>
              <a:rPr lang="ru-RU" sz="1600" dirty="0"/>
              <a:t>программно-аппаратного комплекса синхронного управления ими</a:t>
            </a:r>
            <a:r>
              <a:rPr lang="ru-RU" sz="1400" dirty="0" smtClean="0"/>
              <a:t>.</a:t>
            </a:r>
            <a:endParaRPr lang="en-US" sz="1400" dirty="0" smtClean="0"/>
          </a:p>
        </p:txBody>
      </p:sp>
      <p:pic>
        <p:nvPicPr>
          <p:cNvPr id="14" name="Рисунок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8497"/>
            <a:ext cx="109791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994067" y="6492875"/>
            <a:ext cx="2133600" cy="365125"/>
          </a:xfrm>
        </p:spPr>
        <p:txBody>
          <a:bodyPr/>
          <a:lstStyle/>
          <a:p>
            <a:fld id="{29166ED2-A249-4250-A234-764D9870161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367624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Композитные материалы.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953383"/>
            <a:ext cx="54218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Отработаны технологии создания композитных покрытий.</a:t>
            </a:r>
          </a:p>
          <a:p>
            <a:r>
              <a:rPr lang="ru-RU" sz="1600" dirty="0" smtClean="0"/>
              <a:t>Например, для зубных имплантатов была успешно создана и апробирована технология нанесения искусственной кости на двуокись циркония.</a:t>
            </a:r>
            <a:endParaRPr lang="ru-RU" sz="1600" dirty="0" smtClean="0"/>
          </a:p>
        </p:txBody>
      </p:sp>
      <p:pic>
        <p:nvPicPr>
          <p:cNvPr id="14" name="Рисунок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8497"/>
            <a:ext cx="1097915" cy="11049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1364" y="3861048"/>
            <a:ext cx="7465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Помимо зубного протезирования, такие покрытия с уникальным слиянием свойств могут использоваться и в других областях медицины, а также в промышленных приложениях.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5243" y="2445005"/>
            <a:ext cx="4984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Таким образом, мы можем создавать композитные пироги покрытий из практически любых материалов, в соответствии с техническими требованиями заказчика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994067" y="6492875"/>
            <a:ext cx="2133600" cy="365125"/>
          </a:xfrm>
        </p:spPr>
        <p:txBody>
          <a:bodyPr/>
          <a:lstStyle/>
          <a:p>
            <a:fld id="{29166ED2-A249-4250-A234-764D9870161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8497"/>
            <a:ext cx="1097915" cy="1104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7531" y="935723"/>
            <a:ext cx="4824536" cy="36184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99992" y="1268760"/>
            <a:ext cx="4482214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>Р</a:t>
            </a:r>
            <a:r>
              <a:rPr lang="ru-RU" dirty="0" smtClean="0"/>
              <a:t>азработанный комплекс детонационного нанесения покрытий позволил нам провести экспериментальные работы по нанесению</a:t>
            </a:r>
            <a:r>
              <a:rPr lang="en-US" dirty="0" smtClean="0"/>
              <a:t> </a:t>
            </a:r>
            <a:r>
              <a:rPr lang="ru-RU" dirty="0" smtClean="0"/>
              <a:t>покрытий, используемых в нефтегазовой отрасли: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/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/>
              <a:t>Грязевые втулки вертлюга для буровых станков Уралмаш-3Д;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/>
              <a:t>Рабочие колеса насосов;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/>
              <a:t>Лопатки ГПА;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/>
              <a:t>Штоки гидроцилиндров.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252555"/>
            <a:ext cx="722729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>Во всех вышеперечисленных вариантах применения удорожание элемента оборудования компенсируется значительным увеличением срока службы и, соответственно, межремонтного интервала.</a:t>
            </a:r>
          </a:p>
        </p:txBody>
      </p:sp>
    </p:spTree>
    <p:extLst>
      <p:ext uri="{BB962C8B-B14F-4D97-AF65-F5344CB8AC3E}">
        <p14:creationId xmlns:p14="http://schemas.microsoft.com/office/powerpoint/2010/main" val="5729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994067" y="6492875"/>
            <a:ext cx="2133600" cy="365125"/>
          </a:xfrm>
        </p:spPr>
        <p:txBody>
          <a:bodyPr/>
          <a:lstStyle/>
          <a:p>
            <a:fld id="{29166ED2-A249-4250-A234-764D9870161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1045" y="1356738"/>
            <a:ext cx="3652963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>Детонация очень хорошо зарекомендовала себя в решении задачи продления срока работы грязевых втулок вертлюгов бурового оборудования</a:t>
            </a:r>
            <a:r>
              <a:rPr lang="ru-RU" dirty="0" smtClean="0"/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/>
              <a:t>Увеличение межремонтного ресурса более, чем в 10 раз</a:t>
            </a:r>
            <a:endParaRPr lang="ru-RU" b="1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91045" y="5173336"/>
            <a:ext cx="676875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178974"/>
            <a:ext cx="3338238" cy="1809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335" y="1085728"/>
            <a:ext cx="4078577" cy="6096528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9808"/>
            <a:ext cx="109791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994067" y="6492875"/>
            <a:ext cx="2133600" cy="365125"/>
          </a:xfrm>
        </p:spPr>
        <p:txBody>
          <a:bodyPr/>
          <a:lstStyle/>
          <a:p>
            <a:fld id="{29166ED2-A249-4250-A234-764D9870161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1356738"/>
            <a:ext cx="3907878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>Детонационное нанесение керамики на стальную грязевую втулку вертлюга многократно увеличивает срок её эксплуатации</a:t>
            </a:r>
            <a:r>
              <a:rPr lang="ru-RU" dirty="0" smtClean="0"/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91045" y="5173336"/>
            <a:ext cx="676875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2452"/>
            <a:ext cx="3106688" cy="46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2452"/>
            <a:ext cx="3106688" cy="46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15" y="3744586"/>
            <a:ext cx="3810000" cy="2857500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8497"/>
            <a:ext cx="109791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994067" y="6492875"/>
            <a:ext cx="2133600" cy="365125"/>
          </a:xfrm>
        </p:spPr>
        <p:txBody>
          <a:bodyPr/>
          <a:lstStyle/>
          <a:p>
            <a:fld id="{29166ED2-A249-4250-A234-764D9870161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1045" y="1356738"/>
            <a:ext cx="7109347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>Продление межремонтного интервала оборудования </a:t>
            </a:r>
            <a:r>
              <a:rPr lang="ru-RU" dirty="0" smtClean="0"/>
              <a:t>нефтехимического </a:t>
            </a:r>
            <a:r>
              <a:rPr lang="ru-RU" dirty="0"/>
              <a:t>завода напрямую связано с продлением срока службы крыльчаток насосов, которые работают в агрессивной среде.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45" y="2718213"/>
            <a:ext cx="6602712" cy="264698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91045" y="5173336"/>
            <a:ext cx="6768753" cy="12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/>
              <a:t>Нанесение детонацией керамического покрытия на эти рабочие колеса насосов продлевает межремонтный ресурс до 10 раз.</a:t>
            </a:r>
            <a:endParaRPr lang="ru-RU" dirty="0"/>
          </a:p>
        </p:txBody>
      </p:sp>
      <p:pic>
        <p:nvPicPr>
          <p:cNvPr id="14" name="Рисунок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8497"/>
            <a:ext cx="109791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994067" y="6492875"/>
            <a:ext cx="2133600" cy="365125"/>
          </a:xfrm>
        </p:spPr>
        <p:txBody>
          <a:bodyPr/>
          <a:lstStyle/>
          <a:p>
            <a:fld id="{29166ED2-A249-4250-A234-764D9870161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3146756"/>
            <a:ext cx="3397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400" dirty="0" smtClean="0"/>
              <a:t>Детонационное </a:t>
            </a:r>
            <a:r>
              <a:rPr lang="ru-RU" sz="1400" dirty="0"/>
              <a:t>нанесение </a:t>
            </a:r>
            <a:r>
              <a:rPr lang="ru-RU" sz="1400" dirty="0" smtClean="0"/>
              <a:t>покрытия совместно с использованием разработанной нами </a:t>
            </a:r>
            <a:r>
              <a:rPr lang="ru-RU" sz="1400" dirty="0" err="1" smtClean="0"/>
              <a:t>микроплазмы</a:t>
            </a:r>
            <a:r>
              <a:rPr lang="ru-RU" sz="1400" dirty="0" smtClean="0"/>
              <a:t> позволяет </a:t>
            </a:r>
            <a:r>
              <a:rPr lang="ru-RU" sz="1400" dirty="0"/>
              <a:t>не только восстановить рабочую </a:t>
            </a:r>
            <a:r>
              <a:rPr lang="ru-RU" sz="1400" dirty="0" smtClean="0"/>
              <a:t>поверхность лопаток, </a:t>
            </a:r>
            <a:r>
              <a:rPr lang="ru-RU" sz="1400" dirty="0"/>
              <a:t>но и продлить межремонтный </a:t>
            </a:r>
            <a:r>
              <a:rPr lang="ru-RU" sz="1400" dirty="0" smtClean="0"/>
              <a:t>ресурс газоперекачивающих агрегатов (ГПА) </a:t>
            </a:r>
          </a:p>
          <a:p>
            <a:r>
              <a:rPr lang="ru-RU" sz="1400" dirty="0" smtClean="0"/>
              <a:t>в </a:t>
            </a:r>
            <a:r>
              <a:rPr lang="ru-RU" sz="1400" dirty="0"/>
              <a:t>4-6 раз.</a:t>
            </a:r>
            <a:endParaRPr lang="en-US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986586" cy="3334779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8497"/>
            <a:ext cx="109791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994067" y="6492875"/>
            <a:ext cx="2133600" cy="365125"/>
          </a:xfrm>
        </p:spPr>
        <p:txBody>
          <a:bodyPr/>
          <a:lstStyle/>
          <a:p>
            <a:fld id="{29166ED2-A249-4250-A234-764D9870161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3803665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1400" b="1" dirty="0"/>
              <a:t>Решение</a:t>
            </a:r>
          </a:p>
          <a:p>
            <a:endParaRPr lang="ru-RU" sz="1400" dirty="0"/>
          </a:p>
          <a:p>
            <a:r>
              <a:rPr lang="ru-RU" sz="1400" dirty="0" smtClean="0"/>
              <a:t>Детонационное </a:t>
            </a:r>
            <a:r>
              <a:rPr lang="ru-RU" sz="1400" dirty="0"/>
              <a:t>нанесение керамического покрытия вместо существующих методов покрытия позволяет не только восстановить рабочую поверхность, но и продлить межремонтный ресурс в 4-6 раз.</a:t>
            </a:r>
            <a:endParaRPr lang="en-US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31102" y="701504"/>
            <a:ext cx="355376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1400" b="1" dirty="0"/>
              <a:t>Проблема</a:t>
            </a:r>
          </a:p>
          <a:p>
            <a:endParaRPr lang="ru-RU" sz="1400" dirty="0"/>
          </a:p>
          <a:p>
            <a:r>
              <a:rPr lang="ru-RU" sz="1400" dirty="0"/>
              <a:t>Абразивные частицы, взвешенные в воздухе, разрушают рабочую поверхность штоков гидроцилиндров </a:t>
            </a:r>
            <a:r>
              <a:rPr lang="ru-RU" sz="1400" dirty="0" smtClean="0"/>
              <a:t>нефтегазового и нефтехимического </a:t>
            </a:r>
            <a:r>
              <a:rPr lang="ru-RU" sz="1400" dirty="0"/>
              <a:t>оборудования.</a:t>
            </a:r>
          </a:p>
          <a:p>
            <a:r>
              <a:rPr lang="ru-RU" sz="1400" dirty="0" smtClean="0"/>
              <a:t>В </a:t>
            </a:r>
            <a:r>
              <a:rPr lang="ru-RU" sz="1400" dirty="0"/>
              <a:t>свою очередь, нарушенная рабочая поверхность повреждает уплотнения (манжеты) гидроцилиндров, они теряют герметичность и выходят из строя.</a:t>
            </a:r>
          </a:p>
          <a:p>
            <a:r>
              <a:rPr lang="ru-RU" sz="1400" dirty="0" smtClean="0"/>
              <a:t>Ремонт </a:t>
            </a:r>
            <a:r>
              <a:rPr lang="ru-RU" sz="1400" dirty="0"/>
              <a:t>– это трудоёмкий и затратный процесс.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39552"/>
            <a:ext cx="2700395" cy="40379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607" y="1313884"/>
            <a:ext cx="2174685" cy="3251866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6930"/>
            <a:ext cx="109791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23744</TotalTime>
  <Words>505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VZ</dc:creator>
  <cp:lastModifiedBy>Sergei Smirnov</cp:lastModifiedBy>
  <cp:revision>1104</cp:revision>
  <cp:lastPrinted>2015-09-22T12:23:38Z</cp:lastPrinted>
  <dcterms:created xsi:type="dcterms:W3CDTF">2015-03-25T23:36:16Z</dcterms:created>
  <dcterms:modified xsi:type="dcterms:W3CDTF">2021-10-19T13:49:35Z</dcterms:modified>
</cp:coreProperties>
</file>